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60" r:id="rId4"/>
    <p:sldId id="272" r:id="rId5"/>
    <p:sldId id="273" r:id="rId6"/>
    <p:sldId id="259" r:id="rId7"/>
    <p:sldId id="261" r:id="rId8"/>
    <p:sldId id="262" r:id="rId9"/>
    <p:sldId id="263" r:id="rId10"/>
    <p:sldId id="264" r:id="rId11"/>
    <p:sldId id="270" r:id="rId12"/>
    <p:sldId id="268" r:id="rId13"/>
    <p:sldId id="274" r:id="rId14"/>
    <p:sldId id="269" r:id="rId15"/>
    <p:sldId id="258" r:id="rId16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8"/>
    <p:restoredTop sz="94671"/>
  </p:normalViewPr>
  <p:slideViewPr>
    <p:cSldViewPr snapToGrid="0" snapToObjects="1">
      <p:cViewPr varScale="1">
        <p:scale>
          <a:sx n="104" d="100"/>
          <a:sy n="104" d="100"/>
        </p:scale>
        <p:origin x="360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/C:\Users\Valentin\OneDrive%20-%20Asociacion%20de%20Municipalidades%20de%20Chile\2022\Julio\Encuestas\Convenci&#243;n%20Constitucional%20-%20Ciudadana\DIGITACI&#211;N%20-%20NOMBRE%20ENCUESTADOR-%20FECHA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/C:\Users\Valentin\OneDrive%20-%20Asociacion%20de%20Municipalidades%20de%20Chile\2022\Julio\Encuestas\Convenci&#243;n%20Constitucional%20-%20Ciudadana\DIGITACI&#211;N%20-%20NOMBRE%20ENCUESTADOR-%20FECHA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/C:\Users\Valentin\OneDrive%20-%20Asociacion%20de%20Municipalidades%20de%20Chile\2022\Julio\Encuestas\Convenci&#243;n%20Constitucional%20-%20Ciudadana\DIGITACI&#211;N%20-%20NOMBRE%20ENCUESTADOR-%20FECHA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/C:\Users\Valentin\OneDrive%20-%20Asociacion%20de%20Municipalidades%20de%20Chile\2022\Julio\Encuestas\Convenci&#243;n%20Constitucional%20-%20Ciudadana\DIGITACI&#211;N%20-%20NOMBRE%20ENCUESTADOR-%20FECHA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/C:\Users\Valentin\OneDrive%20-%20Asociacion%20de%20Municipalidades%20de%20Chile\2022\Julio\Encuestas\Convenci&#243;n%20Constitucional%20-%20Ciudadana\DIGITACI&#211;N%20-%20NOMBRE%20ENCUESTADOR-%20FECHA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'P1'!$D$6</c:f>
              <c:strCache>
                <c:ptCount val="1"/>
                <c:pt idx="0">
                  <c:v>¿Usted ha leído la actual Constitución de Chile?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4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'P1'!$C$7:$C$9</c:f>
              <c:strCache>
                <c:ptCount val="3"/>
                <c:pt idx="0">
                  <c:v>Sí, totalmente</c:v>
                </c:pt>
                <c:pt idx="1">
                  <c:v>Sí, algunas partes</c:v>
                </c:pt>
                <c:pt idx="2">
                  <c:v>No</c:v>
                </c:pt>
              </c:strCache>
            </c:strRef>
          </c:cat>
          <c:val>
            <c:numRef>
              <c:f>'P1'!$D$7:$D$9</c:f>
              <c:numCache>
                <c:formatCode>0.0%</c:formatCode>
                <c:ptCount val="3"/>
                <c:pt idx="0">
                  <c:v>8.4285714285714283E-2</c:v>
                </c:pt>
                <c:pt idx="1">
                  <c:v>0.36142857142857143</c:v>
                </c:pt>
                <c:pt idx="2">
                  <c:v>0.55428571428571427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39A-422E-AF88-DFB93180644D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545108351"/>
        <c:axId val="1545096703"/>
      </c:barChart>
      <c:catAx>
        <c:axId val="154510835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545096703"/>
        <c:crosses val="autoZero"/>
        <c:auto val="1"/>
        <c:lblAlgn val="ctr"/>
        <c:lblOffset val="100"/>
        <c:noMultiLvlLbl val="0"/>
      </c:catAx>
      <c:valAx>
        <c:axId val="154509670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545108351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2400">
          <a:solidFill>
            <a:schemeClr val="tx1"/>
          </a:solidFill>
        </a:defRPr>
      </a:pPr>
      <a:endParaRPr lang="es-CL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'P2'!$D$4</c:f>
              <c:strCache>
                <c:ptCount val="1"/>
                <c:pt idx="0">
                  <c:v>¿Usted ha participado en actividades/programas/talleres vinculados al proceso llevado a cabo por la convención constitucional?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'P2'!$C$5:$C$7</c:f>
              <c:strCache>
                <c:ptCount val="3"/>
                <c:pt idx="0">
                  <c:v>Sí</c:v>
                </c:pt>
                <c:pt idx="1">
                  <c:v>No</c:v>
                </c:pt>
                <c:pt idx="2">
                  <c:v>NS/NR</c:v>
                </c:pt>
              </c:strCache>
            </c:strRef>
          </c:cat>
          <c:val>
            <c:numRef>
              <c:f>'P2'!$D$5:$D$7</c:f>
              <c:numCache>
                <c:formatCode>0.0%</c:formatCode>
                <c:ptCount val="3"/>
                <c:pt idx="0">
                  <c:v>7.4285714285714288E-2</c:v>
                </c:pt>
                <c:pt idx="1">
                  <c:v>0.89714285714285713</c:v>
                </c:pt>
                <c:pt idx="2">
                  <c:v>2.8571428571428571E-2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89B-44CC-9463-C83901957869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173094511"/>
        <c:axId val="667854751"/>
      </c:barChart>
      <c:catAx>
        <c:axId val="117309451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667854751"/>
        <c:crosses val="autoZero"/>
        <c:auto val="1"/>
        <c:lblAlgn val="ctr"/>
        <c:lblOffset val="100"/>
        <c:noMultiLvlLbl val="0"/>
      </c:catAx>
      <c:valAx>
        <c:axId val="66785475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173094511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2400"/>
      </a:pPr>
      <a:endParaRPr lang="es-CL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'P3'!$C$5</c:f>
              <c:strCache>
                <c:ptCount val="1"/>
                <c:pt idx="0">
                  <c:v>¿Usted ha leído el borrador de la nueva constitución?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4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'P3'!$B$6:$B$8</c:f>
              <c:strCache>
                <c:ptCount val="3"/>
                <c:pt idx="0">
                  <c:v>Sí, totalmente</c:v>
                </c:pt>
                <c:pt idx="1">
                  <c:v>Sí, algunas partes</c:v>
                </c:pt>
                <c:pt idx="2">
                  <c:v>No</c:v>
                </c:pt>
              </c:strCache>
            </c:strRef>
          </c:cat>
          <c:val>
            <c:numRef>
              <c:f>'P3'!$C$6:$C$8</c:f>
              <c:numCache>
                <c:formatCode>0.0%</c:formatCode>
                <c:ptCount val="3"/>
                <c:pt idx="0">
                  <c:v>7.0000000000000007E-2</c:v>
                </c:pt>
                <c:pt idx="1">
                  <c:v>0.36571428571428571</c:v>
                </c:pt>
                <c:pt idx="2">
                  <c:v>0.56428571428571428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356-4995-B047-31AA26D1FA9E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677525983"/>
        <c:axId val="1677528063"/>
      </c:barChart>
      <c:catAx>
        <c:axId val="167752598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677528063"/>
        <c:crosses val="autoZero"/>
        <c:auto val="1"/>
        <c:lblAlgn val="ctr"/>
        <c:lblOffset val="100"/>
        <c:noMultiLvlLbl val="0"/>
      </c:catAx>
      <c:valAx>
        <c:axId val="167752806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677525983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2400">
          <a:solidFill>
            <a:schemeClr val="tx1"/>
          </a:solidFill>
        </a:defRPr>
      </a:pPr>
      <a:endParaRPr lang="es-CL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'P4'!$C$5</c:f>
              <c:strCache>
                <c:ptCount val="1"/>
                <c:pt idx="0">
                  <c:v>¿En su opinión usted conoce los aspectos fundamentales que rigen la propuesta de nueva Constitución?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4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'P4'!$B$6:$B$9</c:f>
              <c:strCache>
                <c:ptCount val="4"/>
                <c:pt idx="0">
                  <c:v>Si</c:v>
                </c:pt>
                <c:pt idx="1">
                  <c:v>No</c:v>
                </c:pt>
                <c:pt idx="2">
                  <c:v>No estoy seguro</c:v>
                </c:pt>
                <c:pt idx="3">
                  <c:v>NS/NR</c:v>
                </c:pt>
              </c:strCache>
            </c:strRef>
          </c:cat>
          <c:val>
            <c:numRef>
              <c:f>'P4'!$C$6:$C$9</c:f>
              <c:numCache>
                <c:formatCode>0.0%</c:formatCode>
                <c:ptCount val="4"/>
                <c:pt idx="0">
                  <c:v>0.28857142857142859</c:v>
                </c:pt>
                <c:pt idx="1">
                  <c:v>0.44571428571428573</c:v>
                </c:pt>
                <c:pt idx="2">
                  <c:v>0.19</c:v>
                </c:pt>
                <c:pt idx="3">
                  <c:v>7.571428571428572E-2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CEA-4AA9-B95D-6946683FB876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712718159"/>
        <c:axId val="1712728559"/>
      </c:barChart>
      <c:catAx>
        <c:axId val="171271815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712728559"/>
        <c:crosses val="autoZero"/>
        <c:auto val="1"/>
        <c:lblAlgn val="ctr"/>
        <c:lblOffset val="100"/>
        <c:noMultiLvlLbl val="0"/>
      </c:catAx>
      <c:valAx>
        <c:axId val="171272855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712718159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2400">
          <a:solidFill>
            <a:schemeClr val="tx1"/>
          </a:solidFill>
        </a:defRPr>
      </a:pPr>
      <a:endParaRPr lang="es-CL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'P5'!$C$4</c:f>
              <c:strCache>
                <c:ptCount val="1"/>
                <c:pt idx="0">
                  <c:v>Qué tan informado o desinformado está sobre el proceso de creación de nueva constitución desarrollado por la Convención Constitucional?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4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'P5'!$B$5:$B$9</c:f>
              <c:strCache>
                <c:ptCount val="5"/>
                <c:pt idx="0">
                  <c:v>Muy informado</c:v>
                </c:pt>
                <c:pt idx="1">
                  <c:v>Informado</c:v>
                </c:pt>
                <c:pt idx="2">
                  <c:v>Poco informado</c:v>
                </c:pt>
                <c:pt idx="3">
                  <c:v>Nada informado</c:v>
                </c:pt>
                <c:pt idx="4">
                  <c:v>NS/NR</c:v>
                </c:pt>
              </c:strCache>
            </c:strRef>
          </c:cat>
          <c:val>
            <c:numRef>
              <c:f>'P5'!$C$5:$C$9</c:f>
              <c:numCache>
                <c:formatCode>0.0%</c:formatCode>
                <c:ptCount val="5"/>
                <c:pt idx="0">
                  <c:v>7.571428571428572E-2</c:v>
                </c:pt>
                <c:pt idx="1">
                  <c:v>0.26428571428571429</c:v>
                </c:pt>
                <c:pt idx="2">
                  <c:v>0.41142857142857142</c:v>
                </c:pt>
                <c:pt idx="3">
                  <c:v>0.23714285714285716</c:v>
                </c:pt>
                <c:pt idx="4">
                  <c:v>1.1428571428571429E-2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F11-4C93-AE14-F5836350567E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185793103"/>
        <c:axId val="1185791855"/>
      </c:barChart>
      <c:catAx>
        <c:axId val="118579310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185791855"/>
        <c:crosses val="autoZero"/>
        <c:auto val="1"/>
        <c:lblAlgn val="ctr"/>
        <c:lblOffset val="100"/>
        <c:noMultiLvlLbl val="0"/>
      </c:catAx>
      <c:valAx>
        <c:axId val="118579185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185793103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2400">
          <a:solidFill>
            <a:schemeClr val="tx1"/>
          </a:solidFill>
        </a:defRPr>
      </a:pPr>
      <a:endParaRPr lang="es-CL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D67CF47-D08E-2B46-B04B-2A46E4FCA50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0FD90DF-860B-7443-A477-B1E87AE4B64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E720513-50ED-E144-BF8D-9B2936E397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EBEC6-902F-B144-A0BC-E00AB6FD2880}" type="datetimeFigureOut">
              <a:rPr lang="es-CL" smtClean="0"/>
              <a:t>02-07-22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D01286E-E60B-9B43-AC59-E7F19AB0B2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17FF1D4-EC34-C04B-BB29-D33232A4DD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E5DFE-278C-6C44-AD33-501B98B50B7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336765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AC2ED6B-D7D5-B740-9217-82B801774B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1983BD52-6678-BA44-AF6F-F870BCFDAC7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EE38E2C-8DD4-2740-8D90-F7ADD007AF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EBEC6-902F-B144-A0BC-E00AB6FD2880}" type="datetimeFigureOut">
              <a:rPr lang="es-CL" smtClean="0"/>
              <a:t>02-07-22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ED591DF-2B2C-D348-AC0D-B860A58EC6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D19F9D2-FD8B-5746-9A3E-061AE93561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E5DFE-278C-6C44-AD33-501B98B50B7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461531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E87EBA49-3F23-C84F-AC7E-264A4B57BAC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08CE2837-C7F3-1645-B70C-506D129AD6E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6A3A288-ACEF-8C4B-A1A6-19A8FB5A2A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EBEC6-902F-B144-A0BC-E00AB6FD2880}" type="datetimeFigureOut">
              <a:rPr lang="es-CL" smtClean="0"/>
              <a:t>02-07-22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44EAC3E-4950-A944-A5D1-2B0394B556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A92546E-558A-2144-B58C-86B0738834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E5DFE-278C-6C44-AD33-501B98B50B7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4525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70AF8A5-7DBC-F646-8B00-D303274051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620C911-A010-A04A-9CC6-9E13528E9B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5EBA9FD-6B74-F249-AFEB-E62E7B16C7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EBEC6-902F-B144-A0BC-E00AB6FD2880}" type="datetimeFigureOut">
              <a:rPr lang="es-CL" smtClean="0"/>
              <a:t>02-07-22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A4F022D-0F49-0345-AD9C-E40AA5E39B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F56218A-268B-AB4E-A93B-4E3E5EE5E9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E5DFE-278C-6C44-AD33-501B98B50B7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355259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F873CC-B2DC-F246-9A87-009439204E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818BAA5-F8DE-064A-8EDD-B2F53EEAFA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6236BBE-5BE1-904A-B266-E633DF7D57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EBEC6-902F-B144-A0BC-E00AB6FD2880}" type="datetimeFigureOut">
              <a:rPr lang="es-CL" smtClean="0"/>
              <a:t>02-07-22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F692834-6BF5-AE41-BEE2-5A49D0F80E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77E7F29-2711-5946-AD18-075F5BDAF0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E5DFE-278C-6C44-AD33-501B98B50B7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85777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1DA462C-F5A6-2041-B187-697D035247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C474A3D-7CE1-BF48-8A6A-C2016379D1D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28798253-E2B9-054A-ABBF-76DD820575F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26467BF-0EC2-D446-BDB8-8DB7C98C8E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EBEC6-902F-B144-A0BC-E00AB6FD2880}" type="datetimeFigureOut">
              <a:rPr lang="es-CL" smtClean="0"/>
              <a:t>02-07-22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F8619E9-A268-A84B-BEF6-F771A3F9F6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B83345D-F74E-664F-A9DC-EDABC4ADA8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E5DFE-278C-6C44-AD33-501B98B50B7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596659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8B48D73-B1D0-5945-A01B-948F4ED6B7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4A8F9D6-1DFC-5A44-8306-AC8A54CA5D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0A1CF2D-7EE7-4648-ABC2-546389BB34D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7CA1F4C0-D92F-034F-84BD-CF3F2BAD84E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EBDDF7E7-457B-DE41-8584-7464DBF533D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4D8BE943-F705-A441-914B-028998529C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EBEC6-902F-B144-A0BC-E00AB6FD2880}" type="datetimeFigureOut">
              <a:rPr lang="es-CL" smtClean="0"/>
              <a:t>02-07-22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E7E2BD9A-6D03-DC4E-8FA9-40DAC9BD3F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4420124A-4D84-344C-A5F6-3C99B42EA8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E5DFE-278C-6C44-AD33-501B98B50B7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015070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EA730DC-21D5-F149-8DB8-8FC2152EE0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AAC3E08B-CA19-8844-BB3B-217847E0B0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EBEC6-902F-B144-A0BC-E00AB6FD2880}" type="datetimeFigureOut">
              <a:rPr lang="es-CL" smtClean="0"/>
              <a:t>02-07-22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6F54D6EC-8603-A742-B89C-4302EC93C7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177F057E-CC3B-7444-B8BB-B2DBA4CC7E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E5DFE-278C-6C44-AD33-501B98B50B7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626316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8D19253B-1EFB-A146-8939-D3E04064EF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EBEC6-902F-B144-A0BC-E00AB6FD2880}" type="datetimeFigureOut">
              <a:rPr lang="es-CL" smtClean="0"/>
              <a:t>02-07-22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26799B56-E7BD-5942-95BF-FAD69B9902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AC694A24-3157-6047-A624-A918E52024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E5DFE-278C-6C44-AD33-501B98B50B7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371591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8722153-FD17-9F48-B29D-FF4269FA7A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EF4EBD4-A6D7-DB45-BD2E-0E52AB621E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8DE5557D-3322-174D-BA3F-3886E82EEE4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1B3C262-0A80-DB4B-954E-BA5979A978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EBEC6-902F-B144-A0BC-E00AB6FD2880}" type="datetimeFigureOut">
              <a:rPr lang="es-CL" smtClean="0"/>
              <a:t>02-07-22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C694011A-8ECD-4347-ADB9-AE7C27861B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DAC33A0F-0088-BA48-A7E4-D7EDDEFDDF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E5DFE-278C-6C44-AD33-501B98B50B7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405614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8ECBD4E-8333-C845-8BE3-7B409D4683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3129A574-95DE-7743-A830-6BC6BE39E85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509C550E-A3B1-314E-AF48-2BD69E90162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C7E8632-3A9F-1A4B-A88D-27342DBB92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EBEC6-902F-B144-A0BC-E00AB6FD2880}" type="datetimeFigureOut">
              <a:rPr lang="es-CL" smtClean="0"/>
              <a:t>02-07-22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3BF6475F-0593-DD4A-88E7-BD8B61E5FB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8513329-B84D-D048-A646-257FBC353D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E5DFE-278C-6C44-AD33-501B98B50B7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077968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56170AAB-72AC-2841-AA79-DC25B88714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ECB0221-381E-7A43-B137-495B2BD164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2969ABE-807C-DE4D-97B0-36E3CA7F114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8EBEC6-902F-B144-A0BC-E00AB6FD2880}" type="datetimeFigureOut">
              <a:rPr lang="es-CL" smtClean="0"/>
              <a:t>02-07-22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5B5973A-8957-2944-A457-2145D63B69A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A9FE8DB-3166-9D49-A869-EB636A8819F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4E5DFE-278C-6C44-AD33-501B98B50B7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598713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118061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A4AC5506-6312-4701-8D3C-40187889A9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51752"/>
            <a:ext cx="12192000" cy="73655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CF2B4AE7-A9DA-5B72-E500-14CF7F1D45B4}"/>
              </a:ext>
            </a:extLst>
          </p:cNvPr>
          <p:cNvSpPr txBox="1"/>
          <p:nvPr/>
        </p:nvSpPr>
        <p:spPr>
          <a:xfrm>
            <a:off x="556532" y="643467"/>
            <a:ext cx="11210925" cy="7448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228600" algn="ctr">
              <a:lnSpc>
                <a:spcPct val="90000"/>
              </a:lnSpc>
              <a:spcBef>
                <a:spcPct val="0"/>
              </a:spcBef>
              <a:spcAft>
                <a:spcPts val="800"/>
              </a:spcAft>
            </a:pPr>
            <a:r>
              <a:rPr lang="en-US" sz="2200" kern="1200">
                <a:solidFill>
                  <a:schemeClr val="bg1"/>
                </a:solidFill>
                <a:effectLst/>
                <a:latin typeface="+mj-lt"/>
                <a:ea typeface="+mj-ea"/>
                <a:cs typeface="+mj-cs"/>
              </a:rPr>
              <a:t>¿En su opinión usted conoce los aspectos fundamentales que rigen la propuesta de nueva Constitución?</a:t>
            </a:r>
          </a:p>
        </p:txBody>
      </p:sp>
      <p:graphicFrame>
        <p:nvGraphicFramePr>
          <p:cNvPr id="4" name="Gráfico 3">
            <a:extLst>
              <a:ext uri="{FF2B5EF4-FFF2-40B4-BE49-F238E27FC236}">
                <a16:creationId xmlns:a16="http://schemas.microsoft.com/office/drawing/2014/main" id="{BA3E5A00-55C4-E036-005A-48EC9E8CB31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65861469"/>
              </p:ext>
            </p:extLst>
          </p:nvPr>
        </p:nvGraphicFramePr>
        <p:xfrm>
          <a:off x="337608" y="1675227"/>
          <a:ext cx="11210925" cy="478771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742624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A4AC5506-6312-4701-8D3C-40187889A9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51752"/>
            <a:ext cx="12192000" cy="73655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CF2B4AE7-A9DA-5B72-E500-14CF7F1D45B4}"/>
              </a:ext>
            </a:extLst>
          </p:cNvPr>
          <p:cNvSpPr txBox="1"/>
          <p:nvPr/>
        </p:nvSpPr>
        <p:spPr>
          <a:xfrm>
            <a:off x="556532" y="643467"/>
            <a:ext cx="11210925" cy="7448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/>
          <a:p>
            <a:pPr marL="228600" algn="ctr">
              <a:lnSpc>
                <a:spcPct val="107000"/>
              </a:lnSpc>
              <a:spcAft>
                <a:spcPts val="800"/>
              </a:spcAft>
            </a:pPr>
            <a:r>
              <a:rPr lang="es-CL" sz="2400" spc="10" dirty="0">
                <a:solidFill>
                  <a:schemeClr val="bg1"/>
                </a:solidFill>
                <a:effectLst/>
                <a:latin typeface="Roboto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¿</a:t>
            </a:r>
            <a:r>
              <a:rPr lang="es-CL" sz="24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Qué tan informado o desinformado está sobre el proceso de creación de nueva </a:t>
            </a:r>
            <a:r>
              <a:rPr lang="es-CL" sz="24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</a:t>
            </a:r>
            <a:r>
              <a:rPr lang="es-CL" sz="24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onstitución desarrollado por la Convención Constitucional?</a:t>
            </a:r>
          </a:p>
        </p:txBody>
      </p:sp>
      <p:graphicFrame>
        <p:nvGraphicFramePr>
          <p:cNvPr id="5" name="Gráfico 4">
            <a:extLst>
              <a:ext uri="{FF2B5EF4-FFF2-40B4-BE49-F238E27FC236}">
                <a16:creationId xmlns:a16="http://schemas.microsoft.com/office/drawing/2014/main" id="{DE67B2AE-8A92-6CDE-3FD2-D96475B780C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18099638"/>
              </p:ext>
            </p:extLst>
          </p:nvPr>
        </p:nvGraphicFramePr>
        <p:xfrm>
          <a:off x="941032" y="1544714"/>
          <a:ext cx="10466773" cy="51224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931314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CFC7B406-7991-E95C-49BC-C9BC8B6F7992}"/>
              </a:ext>
            </a:extLst>
          </p:cNvPr>
          <p:cNvSpPr txBox="1"/>
          <p:nvPr/>
        </p:nvSpPr>
        <p:spPr>
          <a:xfrm>
            <a:off x="1523999" y="2617953"/>
            <a:ext cx="9404412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6000" dirty="0">
                <a:solidFill>
                  <a:schemeClr val="bg1"/>
                </a:solidFill>
              </a:rPr>
              <a:t>SÍNTESIS</a:t>
            </a:r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60303038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C6AF81DD-69BA-0E6C-AF25-38E905919707}"/>
              </a:ext>
            </a:extLst>
          </p:cNvPr>
          <p:cNvSpPr txBox="1"/>
          <p:nvPr/>
        </p:nvSpPr>
        <p:spPr>
          <a:xfrm>
            <a:off x="886704" y="712381"/>
            <a:ext cx="6092190" cy="4770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MX" sz="2500" b="1" dirty="0">
                <a:latin typeface="Calibri" panose="020F0502020204030204" pitchFamily="34" charset="0"/>
                <a:cs typeface="Times New Roman" panose="02020603050405020304" pitchFamily="18" charset="0"/>
              </a:rPr>
              <a:t>PRINCIPALES RESULTADOS</a:t>
            </a:r>
            <a:endParaRPr lang="es-CL" sz="2500" dirty="0"/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C7A4DE6B-7CD6-7B56-7C4F-CF2F8D76471A}"/>
              </a:ext>
            </a:extLst>
          </p:cNvPr>
          <p:cNvSpPr txBox="1"/>
          <p:nvPr/>
        </p:nvSpPr>
        <p:spPr>
          <a:xfrm>
            <a:off x="505327" y="1189435"/>
            <a:ext cx="11181346" cy="52272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MX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 55,4% de las personas manifestó no haber leído la actual Constitución de Chile. De hecho, a penas un 8,4% indica la lectura completa del texto constitucional. Un 36,1% informa que ha “leído algunas partes”.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es-CL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MX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cuatro días de cumplirse un año del trabajo de la Convención Constitucional un 89,7% de las personas encuestadas indican que no han participado en ninguna actividad/programa/talleres respecto al proceso de creación de una propuesta de nueva Constitución.  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es-CL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MX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 56,4% de las personas indican que en la actualidad no han leído el borrador de la nueva Constitución propuesta. Un 36,6% indica una lectura parcial del documento “algunas partes” y un 7% informa lectura completa del borrador.</a:t>
            </a:r>
            <a:endParaRPr lang="es-CL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424250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C6AF81DD-69BA-0E6C-AF25-38E905919707}"/>
              </a:ext>
            </a:extLst>
          </p:cNvPr>
          <p:cNvSpPr txBox="1"/>
          <p:nvPr/>
        </p:nvSpPr>
        <p:spPr>
          <a:xfrm>
            <a:off x="886704" y="712381"/>
            <a:ext cx="6092190" cy="4770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MX" sz="2500" b="1" dirty="0">
                <a:latin typeface="Calibri" panose="020F0502020204030204" pitchFamily="34" charset="0"/>
                <a:cs typeface="Times New Roman" panose="02020603050405020304" pitchFamily="18" charset="0"/>
              </a:rPr>
              <a:t>PRINCIPALES RESULTADOS</a:t>
            </a:r>
            <a:endParaRPr lang="es-CL" sz="2500" dirty="0"/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52C40FE2-D521-59C1-6DBC-DB08B9B2524C}"/>
              </a:ext>
            </a:extLst>
          </p:cNvPr>
          <p:cNvSpPr txBox="1"/>
          <p:nvPr/>
        </p:nvSpPr>
        <p:spPr>
          <a:xfrm>
            <a:off x="473242" y="2047948"/>
            <a:ext cx="11245516" cy="344139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MX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 44,6% de las personas indican que no conocen los aspectos fundamentales que rigen la propuesta de nueva Constitución. En contraste al 28,9% que indica que sí conoce los aspectos fundamentales. Un 19,0% indica que no está seguro de conocerlos o no.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es-CL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MX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cuatro días de cumplirse un año de la Convención Constitucional un 64,8% reconoce estar poco (41,1%) o nada (23,7%) informado sobre el proceso de trabajo y creación de la propuesta. En cambio, un 34,0% indica que estar muy informado (7,6%) o informado (26,4%).</a:t>
            </a:r>
            <a:endParaRPr lang="es-CL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842725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154693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8AE4A39A-C09B-897F-5D1B-5AC1480B228B}"/>
              </a:ext>
            </a:extLst>
          </p:cNvPr>
          <p:cNvSpPr txBox="1"/>
          <p:nvPr/>
        </p:nvSpPr>
        <p:spPr>
          <a:xfrm>
            <a:off x="1669002" y="621437"/>
            <a:ext cx="77945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/>
              <a:t>ANTECEDENTES</a:t>
            </a:r>
            <a:endParaRPr lang="es-CL" dirty="0"/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E067DC2A-4028-1D45-C846-9378D67036F0}"/>
              </a:ext>
            </a:extLst>
          </p:cNvPr>
          <p:cNvSpPr txBox="1"/>
          <p:nvPr/>
        </p:nvSpPr>
        <p:spPr>
          <a:xfrm>
            <a:off x="985421" y="1225118"/>
            <a:ext cx="10244831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1800" b="1" dirty="0"/>
              <a:t>En la actualidad nuestro país inició un proceso constituyente trascendente para la vida nacional,</a:t>
            </a:r>
            <a:r>
              <a:rPr lang="es-MX" sz="1800" dirty="0"/>
              <a:t> que desde su inicio dejó al descubierto la necesidad de fortalecer la formación ciudadana de los chilenos y chilenas en los diversos aspectos del quehacer nacional, tales como el funcionamiento del Estado y sus organismos -como el Congreso Nacional o el Poder Judicial- y los aspectos fundamentales de la Constitución -como derechos y deberes ciudadanos-. </a:t>
            </a:r>
          </a:p>
          <a:p>
            <a:endParaRPr lang="es-MX" dirty="0"/>
          </a:p>
          <a:p>
            <a:pPr algn="just"/>
            <a:r>
              <a:rPr lang="es-MX" dirty="0"/>
              <a:t>El 4 de Julio de 2022 la Convención Constitucional concluye formalmente su trabajo entregando la propuesta de nueva constitución que será plebiscitada el 4 de septiembre mediante voto obligatorio. </a:t>
            </a:r>
          </a:p>
          <a:p>
            <a:pPr algn="just"/>
            <a:endParaRPr lang="es-MX" dirty="0"/>
          </a:p>
          <a:p>
            <a:pPr algn="just"/>
            <a:r>
              <a:rPr lang="es-MX" dirty="0"/>
              <a:t>Por los motivos anteriores </a:t>
            </a:r>
            <a:r>
              <a:rPr lang="es-CL" sz="1800" dirty="0"/>
              <a:t>AMUCH se propuso indagar las percepciones de la ciudadanía respecto al proceso de la Convención </a:t>
            </a:r>
            <a:r>
              <a:rPr lang="es-CL" dirty="0"/>
              <a:t>C</a:t>
            </a:r>
            <a:r>
              <a:rPr lang="es-CL" sz="1800" dirty="0"/>
              <a:t>onstitucional vinculado a los conocimientos que tienen sobre la actual Constitución, la propuesta de Carta </a:t>
            </a:r>
            <a:r>
              <a:rPr lang="es-CL" dirty="0"/>
              <a:t>M</a:t>
            </a:r>
            <a:r>
              <a:rPr lang="es-CL" sz="1800" dirty="0"/>
              <a:t>agna desarrollada por la Convención, qué tan informado estuvieron sobre el proceso y la participación durante la creación de la propuesta. </a:t>
            </a:r>
          </a:p>
          <a:p>
            <a:pPr algn="just"/>
            <a:endParaRPr lang="es-CL" dirty="0"/>
          </a:p>
          <a:p>
            <a:pPr algn="just"/>
            <a:r>
              <a:rPr lang="es-CL" sz="1800" dirty="0"/>
              <a:t>La encuesta de opinión busca ser un aporte al debate público ante un momento histórico e inédito en la historia de Chile.</a:t>
            </a:r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5151357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F38457C2-C750-B101-1D2A-470E51C981EA}"/>
              </a:ext>
            </a:extLst>
          </p:cNvPr>
          <p:cNvSpPr txBox="1"/>
          <p:nvPr/>
        </p:nvSpPr>
        <p:spPr>
          <a:xfrm>
            <a:off x="1669002" y="621437"/>
            <a:ext cx="77945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/>
              <a:t>METODOLOGÍA</a:t>
            </a:r>
            <a:endParaRPr lang="es-CL" dirty="0"/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66A04820-A9A3-7677-C0D5-1796FB0944E8}"/>
              </a:ext>
            </a:extLst>
          </p:cNvPr>
          <p:cNvSpPr txBox="1"/>
          <p:nvPr/>
        </p:nvSpPr>
        <p:spPr>
          <a:xfrm>
            <a:off x="786063" y="1605208"/>
            <a:ext cx="10972800" cy="42385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 algn="just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es-MX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 aplicó telefónicamente a 700 personas desde el martes 28 de junio al viernes 1 de julio de 2022</a:t>
            </a:r>
          </a:p>
          <a:p>
            <a:pPr marL="457200" indent="-457200" algn="just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endParaRPr lang="es-CL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 algn="just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es-MX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</a:t>
            </a:r>
            <a:r>
              <a:rPr lang="es-MX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 48,7% se identifica como mujer y un 51,3% como hombre.</a:t>
            </a:r>
          </a:p>
          <a:p>
            <a:pPr marL="457200" indent="-457200" algn="just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endParaRPr lang="es-CL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 algn="just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es-MX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 muestra se compone de personas que viven en </a:t>
            </a:r>
            <a:r>
              <a:rPr lang="es-MX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172</a:t>
            </a:r>
            <a:r>
              <a:rPr lang="es-MX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comunas del país, representa el </a:t>
            </a:r>
            <a:r>
              <a:rPr lang="es-MX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50</a:t>
            </a:r>
            <a:r>
              <a:rPr lang="es-MX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% de las 346 del total existentes.</a:t>
            </a:r>
          </a:p>
          <a:p>
            <a:pPr marL="457200" indent="-457200" algn="just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endParaRPr lang="es-CL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s-CL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 estudio tiene un 3,7% de margen de error a un 95% de confianza</a:t>
            </a:r>
            <a:r>
              <a:rPr lang="es-MX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s-CL" sz="2400" dirty="0">
              <a:effectLst/>
              <a:latin typeface="gobCL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97896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A4AC5506-6312-4701-8D3C-40187889A9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51752"/>
            <a:ext cx="12192000" cy="73655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F38457C2-C750-B101-1D2A-470E51C981EA}"/>
              </a:ext>
            </a:extLst>
          </p:cNvPr>
          <p:cNvSpPr txBox="1"/>
          <p:nvPr/>
        </p:nvSpPr>
        <p:spPr>
          <a:xfrm>
            <a:off x="556532" y="643467"/>
            <a:ext cx="11210925" cy="7448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3200" kern="1200">
                <a:solidFill>
                  <a:schemeClr val="bg1"/>
                </a:solidFill>
                <a:latin typeface="+mj-lt"/>
                <a:ea typeface="+mj-ea"/>
                <a:cs typeface="+mj-cs"/>
              </a:rPr>
              <a:t>CARACTERIZACIÓN DE LA MUESTRA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915D4F5C-B9E2-AE3B-B83D-948B6AC494D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7707074"/>
              </p:ext>
            </p:extLst>
          </p:nvPr>
        </p:nvGraphicFramePr>
        <p:xfrm>
          <a:off x="2565430" y="1675227"/>
          <a:ext cx="7061141" cy="439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25661">
                  <a:extLst>
                    <a:ext uri="{9D8B030D-6E8A-4147-A177-3AD203B41FA5}">
                      <a16:colId xmlns:a16="http://schemas.microsoft.com/office/drawing/2014/main" val="3489184004"/>
                    </a:ext>
                  </a:extLst>
                </a:gridCol>
                <a:gridCol w="4335480">
                  <a:extLst>
                    <a:ext uri="{9D8B030D-6E8A-4147-A177-3AD203B41FA5}">
                      <a16:colId xmlns:a16="http://schemas.microsoft.com/office/drawing/2014/main" val="1405737043"/>
                    </a:ext>
                  </a:extLst>
                </a:gridCol>
              </a:tblGrid>
              <a:tr h="549275">
                <a:tc>
                  <a:txBody>
                    <a:bodyPr/>
                    <a:lstStyle/>
                    <a:p>
                      <a:pPr algn="l" fontAlgn="b"/>
                      <a:endParaRPr lang="es-CL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4477" marR="24477" marT="2447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2800" u="none" strike="noStrike" dirty="0">
                          <a:effectLst/>
                        </a:rPr>
                        <a:t>Rango etario</a:t>
                      </a:r>
                      <a:endParaRPr lang="es-CL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4477" marR="24477" marT="24477" marB="0" anchor="b"/>
                </a:tc>
                <a:extLst>
                  <a:ext uri="{0D108BD9-81ED-4DB2-BD59-A6C34878D82A}">
                    <a16:rowId xmlns:a16="http://schemas.microsoft.com/office/drawing/2014/main" val="286080089"/>
                  </a:ext>
                </a:extLst>
              </a:tr>
              <a:tr h="549275">
                <a:tc>
                  <a:txBody>
                    <a:bodyPr/>
                    <a:lstStyle/>
                    <a:p>
                      <a:pPr algn="ctr" fontAlgn="b"/>
                      <a:r>
                        <a:rPr lang="es-CL" sz="2800" u="none" strike="noStrike" dirty="0">
                          <a:effectLst/>
                        </a:rPr>
                        <a:t>18 a 29 años</a:t>
                      </a:r>
                      <a:endParaRPr lang="es-CL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4477" marR="24477" marT="2447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2800" u="none" strike="noStrike">
                          <a:effectLst/>
                        </a:rPr>
                        <a:t>10,4%</a:t>
                      </a:r>
                      <a:endParaRPr lang="es-CL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4477" marR="24477" marT="24477" marB="0" anchor="b"/>
                </a:tc>
                <a:extLst>
                  <a:ext uri="{0D108BD9-81ED-4DB2-BD59-A6C34878D82A}">
                    <a16:rowId xmlns:a16="http://schemas.microsoft.com/office/drawing/2014/main" val="1293916932"/>
                  </a:ext>
                </a:extLst>
              </a:tr>
              <a:tr h="549275">
                <a:tc>
                  <a:txBody>
                    <a:bodyPr/>
                    <a:lstStyle/>
                    <a:p>
                      <a:pPr algn="ctr" fontAlgn="b"/>
                      <a:r>
                        <a:rPr lang="es-CL" sz="2800" u="none" strike="noStrike" dirty="0">
                          <a:effectLst/>
                        </a:rPr>
                        <a:t>30 a 39 años</a:t>
                      </a:r>
                      <a:endParaRPr lang="es-CL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4477" marR="24477" marT="2447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2800" u="none" strike="noStrike" dirty="0">
                          <a:effectLst/>
                        </a:rPr>
                        <a:t>25,7%</a:t>
                      </a:r>
                      <a:endParaRPr lang="es-CL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4477" marR="24477" marT="24477" marB="0" anchor="b"/>
                </a:tc>
                <a:extLst>
                  <a:ext uri="{0D108BD9-81ED-4DB2-BD59-A6C34878D82A}">
                    <a16:rowId xmlns:a16="http://schemas.microsoft.com/office/drawing/2014/main" val="1512574958"/>
                  </a:ext>
                </a:extLst>
              </a:tr>
              <a:tr h="549275">
                <a:tc>
                  <a:txBody>
                    <a:bodyPr/>
                    <a:lstStyle/>
                    <a:p>
                      <a:pPr algn="ctr" fontAlgn="b"/>
                      <a:r>
                        <a:rPr lang="es-CL" sz="2800" u="none" strike="noStrike" dirty="0">
                          <a:effectLst/>
                        </a:rPr>
                        <a:t>40 a 49 años</a:t>
                      </a:r>
                      <a:endParaRPr lang="es-CL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4477" marR="24477" marT="2447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2800" u="none" strike="noStrike" dirty="0">
                          <a:effectLst/>
                        </a:rPr>
                        <a:t>22,4%</a:t>
                      </a:r>
                      <a:endParaRPr lang="es-CL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4477" marR="24477" marT="24477" marB="0" anchor="b"/>
                </a:tc>
                <a:extLst>
                  <a:ext uri="{0D108BD9-81ED-4DB2-BD59-A6C34878D82A}">
                    <a16:rowId xmlns:a16="http://schemas.microsoft.com/office/drawing/2014/main" val="2702941706"/>
                  </a:ext>
                </a:extLst>
              </a:tr>
              <a:tr h="549275">
                <a:tc>
                  <a:txBody>
                    <a:bodyPr/>
                    <a:lstStyle/>
                    <a:p>
                      <a:pPr algn="ctr" fontAlgn="b"/>
                      <a:r>
                        <a:rPr lang="es-CL" sz="2800" u="none" strike="noStrike" dirty="0">
                          <a:effectLst/>
                        </a:rPr>
                        <a:t>50 a 59 años</a:t>
                      </a:r>
                      <a:endParaRPr lang="es-CL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4477" marR="24477" marT="2447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2800" u="none" strike="noStrike">
                          <a:effectLst/>
                        </a:rPr>
                        <a:t>24,3%</a:t>
                      </a:r>
                      <a:endParaRPr lang="es-CL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4477" marR="24477" marT="24477" marB="0" anchor="b"/>
                </a:tc>
                <a:extLst>
                  <a:ext uri="{0D108BD9-81ED-4DB2-BD59-A6C34878D82A}">
                    <a16:rowId xmlns:a16="http://schemas.microsoft.com/office/drawing/2014/main" val="1806968765"/>
                  </a:ext>
                </a:extLst>
              </a:tr>
              <a:tr h="549275">
                <a:tc>
                  <a:txBody>
                    <a:bodyPr/>
                    <a:lstStyle/>
                    <a:p>
                      <a:pPr algn="ctr" fontAlgn="b"/>
                      <a:r>
                        <a:rPr lang="es-CL" sz="2800" u="none" strike="noStrike" dirty="0">
                          <a:effectLst/>
                        </a:rPr>
                        <a:t>60 a 69 años</a:t>
                      </a:r>
                      <a:endParaRPr lang="es-CL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4477" marR="24477" marT="2447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2800" u="none" strike="noStrike">
                          <a:effectLst/>
                        </a:rPr>
                        <a:t>11,9%</a:t>
                      </a:r>
                      <a:endParaRPr lang="es-CL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4477" marR="24477" marT="24477" marB="0" anchor="b"/>
                </a:tc>
                <a:extLst>
                  <a:ext uri="{0D108BD9-81ED-4DB2-BD59-A6C34878D82A}">
                    <a16:rowId xmlns:a16="http://schemas.microsoft.com/office/drawing/2014/main" val="3138110284"/>
                  </a:ext>
                </a:extLst>
              </a:tr>
              <a:tr h="549275">
                <a:tc>
                  <a:txBody>
                    <a:bodyPr/>
                    <a:lstStyle/>
                    <a:p>
                      <a:pPr algn="ctr" fontAlgn="b"/>
                      <a:r>
                        <a:rPr lang="es-CL" sz="2800" u="none" strike="noStrike" dirty="0">
                          <a:effectLst/>
                        </a:rPr>
                        <a:t>70 o más años</a:t>
                      </a:r>
                      <a:endParaRPr lang="es-CL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4477" marR="24477" marT="2447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2800" u="none" strike="noStrike" dirty="0">
                          <a:effectLst/>
                        </a:rPr>
                        <a:t>4,1%</a:t>
                      </a:r>
                      <a:endParaRPr lang="es-CL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4477" marR="24477" marT="24477" marB="0" anchor="b"/>
                </a:tc>
                <a:extLst>
                  <a:ext uri="{0D108BD9-81ED-4DB2-BD59-A6C34878D82A}">
                    <a16:rowId xmlns:a16="http://schemas.microsoft.com/office/drawing/2014/main" val="2751385690"/>
                  </a:ext>
                </a:extLst>
              </a:tr>
              <a:tr h="549275">
                <a:tc>
                  <a:txBody>
                    <a:bodyPr/>
                    <a:lstStyle/>
                    <a:p>
                      <a:pPr algn="ctr" fontAlgn="b"/>
                      <a:r>
                        <a:rPr lang="es-CL" sz="2800" u="none" strike="noStrike">
                          <a:effectLst/>
                        </a:rPr>
                        <a:t>Sin información</a:t>
                      </a:r>
                      <a:endParaRPr lang="es-CL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4477" marR="24477" marT="2447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2800" u="none" strike="noStrike" dirty="0">
                          <a:effectLst/>
                        </a:rPr>
                        <a:t>1,1%</a:t>
                      </a:r>
                      <a:endParaRPr lang="es-CL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4477" marR="24477" marT="24477" marB="0" anchor="b"/>
                </a:tc>
                <a:extLst>
                  <a:ext uri="{0D108BD9-81ED-4DB2-BD59-A6C34878D82A}">
                    <a16:rowId xmlns:a16="http://schemas.microsoft.com/office/drawing/2014/main" val="31751264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851848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A4AC5506-6312-4701-8D3C-40187889A9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51752"/>
            <a:ext cx="12192000" cy="73655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F38457C2-C750-B101-1D2A-470E51C981EA}"/>
              </a:ext>
            </a:extLst>
          </p:cNvPr>
          <p:cNvSpPr txBox="1"/>
          <p:nvPr/>
        </p:nvSpPr>
        <p:spPr>
          <a:xfrm>
            <a:off x="556532" y="643467"/>
            <a:ext cx="11210925" cy="7448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3200" kern="1200">
                <a:solidFill>
                  <a:schemeClr val="bg1"/>
                </a:solidFill>
                <a:latin typeface="+mj-lt"/>
                <a:ea typeface="+mj-ea"/>
                <a:cs typeface="+mj-cs"/>
              </a:rPr>
              <a:t>CARACTERIZACIÓN DE LA MUESTRA</a:t>
            </a:r>
          </a:p>
        </p:txBody>
      </p:sp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623777F1-2BD2-1A81-74C6-2EE2AFB895B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9729234"/>
              </p:ext>
            </p:extLst>
          </p:nvPr>
        </p:nvGraphicFramePr>
        <p:xfrm>
          <a:off x="1397025" y="1675226"/>
          <a:ext cx="10079628" cy="463226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017563">
                  <a:extLst>
                    <a:ext uri="{9D8B030D-6E8A-4147-A177-3AD203B41FA5}">
                      <a16:colId xmlns:a16="http://schemas.microsoft.com/office/drawing/2014/main" val="922361383"/>
                    </a:ext>
                  </a:extLst>
                </a:gridCol>
                <a:gridCol w="2062065">
                  <a:extLst>
                    <a:ext uri="{9D8B030D-6E8A-4147-A177-3AD203B41FA5}">
                      <a16:colId xmlns:a16="http://schemas.microsoft.com/office/drawing/2014/main" val="1936291945"/>
                    </a:ext>
                  </a:extLst>
                </a:gridCol>
              </a:tblGrid>
              <a:tr h="987487">
                <a:tc>
                  <a:txBody>
                    <a:bodyPr/>
                    <a:lstStyle/>
                    <a:p>
                      <a:pPr algn="ctr" fontAlgn="b"/>
                      <a:r>
                        <a:rPr lang="es-CL" sz="2700" u="none" strike="noStrike" dirty="0">
                          <a:effectLst/>
                        </a:rPr>
                        <a:t>TIPO DE COMUNA </a:t>
                      </a:r>
                      <a:endParaRPr lang="es-CL" sz="2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1158" marR="21158" marT="2115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2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PORCENTAJE</a:t>
                      </a:r>
                      <a:endParaRPr lang="es-CL" sz="2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1158" marR="21158" marT="21158" marB="0" anchor="b"/>
                </a:tc>
                <a:extLst>
                  <a:ext uri="{0D108BD9-81ED-4DB2-BD59-A6C34878D82A}">
                    <a16:rowId xmlns:a16="http://schemas.microsoft.com/office/drawing/2014/main" val="3136024195"/>
                  </a:ext>
                </a:extLst>
              </a:tr>
              <a:tr h="987487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2700" u="none" strike="noStrike" dirty="0">
                          <a:effectLst/>
                        </a:rPr>
                        <a:t>Grandes comunas metropolitanas con alto y/o medio desarrollo</a:t>
                      </a:r>
                      <a:endParaRPr lang="es-MX" sz="27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1158" marR="21158" marT="2115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2700" u="none" strike="noStrike">
                          <a:effectLst/>
                        </a:rPr>
                        <a:t>42,7%</a:t>
                      </a:r>
                      <a:endParaRPr lang="es-CL" sz="2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1158" marR="21158" marT="21158" marB="0" anchor="b"/>
                </a:tc>
                <a:extLst>
                  <a:ext uri="{0D108BD9-81ED-4DB2-BD59-A6C34878D82A}">
                    <a16:rowId xmlns:a16="http://schemas.microsoft.com/office/drawing/2014/main" val="3869234268"/>
                  </a:ext>
                </a:extLst>
              </a:tr>
              <a:tr h="556602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2700" u="none" strike="noStrike">
                          <a:effectLst/>
                        </a:rPr>
                        <a:t>Comunas mayores con desarrollo medio</a:t>
                      </a:r>
                      <a:endParaRPr lang="es-MX" sz="27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1158" marR="21158" marT="2115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2700" u="none" strike="noStrike">
                          <a:effectLst/>
                        </a:rPr>
                        <a:t>20,1%</a:t>
                      </a:r>
                      <a:endParaRPr lang="es-CL" sz="2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1158" marR="21158" marT="21158" marB="0" anchor="b"/>
                </a:tc>
                <a:extLst>
                  <a:ext uri="{0D108BD9-81ED-4DB2-BD59-A6C34878D82A}">
                    <a16:rowId xmlns:a16="http://schemas.microsoft.com/office/drawing/2014/main" val="45022759"/>
                  </a:ext>
                </a:extLst>
              </a:tr>
              <a:tr h="556602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2700" u="none" strike="noStrike">
                          <a:effectLst/>
                        </a:rPr>
                        <a:t>Comunas urbanas medianas con desarrollo medio</a:t>
                      </a:r>
                      <a:endParaRPr lang="es-MX" sz="27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1158" marR="21158" marT="2115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2700" u="none" strike="noStrike">
                          <a:effectLst/>
                        </a:rPr>
                        <a:t>13,9%</a:t>
                      </a:r>
                      <a:endParaRPr lang="es-CL" sz="2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1158" marR="21158" marT="21158" marB="0" anchor="b"/>
                </a:tc>
                <a:extLst>
                  <a:ext uri="{0D108BD9-81ED-4DB2-BD59-A6C34878D82A}">
                    <a16:rowId xmlns:a16="http://schemas.microsoft.com/office/drawing/2014/main" val="2433434040"/>
                  </a:ext>
                </a:extLst>
              </a:tr>
              <a:tr h="987487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2700" u="none" strike="noStrike">
                          <a:effectLst/>
                        </a:rPr>
                        <a:t>Comunas semiurbanas y rurales con desarrollo medio</a:t>
                      </a:r>
                      <a:endParaRPr lang="es-MX" sz="27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1158" marR="21158" marT="2115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2700" u="none" strike="noStrike">
                          <a:effectLst/>
                        </a:rPr>
                        <a:t>12,6%</a:t>
                      </a:r>
                      <a:endParaRPr lang="es-CL" sz="2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1158" marR="21158" marT="21158" marB="0" anchor="b"/>
                </a:tc>
                <a:extLst>
                  <a:ext uri="{0D108BD9-81ED-4DB2-BD59-A6C34878D82A}">
                    <a16:rowId xmlns:a16="http://schemas.microsoft.com/office/drawing/2014/main" val="1491573006"/>
                  </a:ext>
                </a:extLst>
              </a:tr>
              <a:tr h="556602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2700" u="none" strike="noStrike">
                          <a:effectLst/>
                        </a:rPr>
                        <a:t>Comunas semiurbanas y rurales con bajo desarrollo</a:t>
                      </a:r>
                      <a:endParaRPr lang="es-MX" sz="27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1158" marR="21158" marT="2115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2700" u="none" strike="noStrike" dirty="0">
                          <a:effectLst/>
                        </a:rPr>
                        <a:t>10,7%</a:t>
                      </a:r>
                      <a:endParaRPr lang="es-CL" sz="2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1158" marR="21158" marT="21158" marB="0" anchor="b"/>
                </a:tc>
                <a:extLst>
                  <a:ext uri="{0D108BD9-81ED-4DB2-BD59-A6C34878D82A}">
                    <a16:rowId xmlns:a16="http://schemas.microsoft.com/office/drawing/2014/main" val="394128725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966713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CFC7B406-7991-E95C-49BC-C9BC8B6F7992}"/>
              </a:ext>
            </a:extLst>
          </p:cNvPr>
          <p:cNvSpPr txBox="1"/>
          <p:nvPr/>
        </p:nvSpPr>
        <p:spPr>
          <a:xfrm>
            <a:off x="2198703" y="3059668"/>
            <a:ext cx="779459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6000" dirty="0">
                <a:solidFill>
                  <a:schemeClr val="bg1"/>
                </a:solidFill>
              </a:rPr>
              <a:t>RESULTADOS</a:t>
            </a:r>
            <a:endParaRPr lang="es-CL" sz="6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93777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4AC5506-6312-4701-8D3C-40187889A9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51752"/>
            <a:ext cx="12192000" cy="73655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0722BFE8-EDBA-A95E-C31A-1182D6BC0A8F}"/>
              </a:ext>
            </a:extLst>
          </p:cNvPr>
          <p:cNvSpPr txBox="1"/>
          <p:nvPr/>
        </p:nvSpPr>
        <p:spPr>
          <a:xfrm>
            <a:off x="556532" y="643467"/>
            <a:ext cx="11210925" cy="7448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228600" algn="ctr">
              <a:lnSpc>
                <a:spcPct val="90000"/>
              </a:lnSpc>
              <a:spcBef>
                <a:spcPct val="0"/>
              </a:spcBef>
              <a:spcAft>
                <a:spcPts val="800"/>
              </a:spcAft>
            </a:pPr>
            <a:r>
              <a:rPr lang="en-US" sz="3200" kern="1200">
                <a:solidFill>
                  <a:schemeClr val="bg1"/>
                </a:solidFill>
                <a:effectLst/>
                <a:latin typeface="+mj-lt"/>
                <a:ea typeface="+mj-ea"/>
                <a:cs typeface="+mj-cs"/>
              </a:rPr>
              <a:t>¿Usted ha leído la actual Constitución de Chile?</a:t>
            </a:r>
          </a:p>
        </p:txBody>
      </p:sp>
      <p:graphicFrame>
        <p:nvGraphicFramePr>
          <p:cNvPr id="5" name="Gráfico 4">
            <a:extLst>
              <a:ext uri="{FF2B5EF4-FFF2-40B4-BE49-F238E27FC236}">
                <a16:creationId xmlns:a16="http://schemas.microsoft.com/office/drawing/2014/main" id="{870046AE-A5D8-280D-DEB7-FEB213925AE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944427"/>
              </p:ext>
            </p:extLst>
          </p:nvPr>
        </p:nvGraphicFramePr>
        <p:xfrm>
          <a:off x="337608" y="1675227"/>
          <a:ext cx="11210925" cy="49652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544463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A4AC5506-6312-4701-8D3C-40187889A9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51752"/>
            <a:ext cx="12192000" cy="73655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42A9C3F1-927C-A3A9-4FB0-B8203BA6FC5B}"/>
              </a:ext>
            </a:extLst>
          </p:cNvPr>
          <p:cNvSpPr txBox="1"/>
          <p:nvPr/>
        </p:nvSpPr>
        <p:spPr>
          <a:xfrm>
            <a:off x="556532" y="643467"/>
            <a:ext cx="11210925" cy="7448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228600" algn="ctr">
              <a:lnSpc>
                <a:spcPct val="90000"/>
              </a:lnSpc>
              <a:spcBef>
                <a:spcPct val="0"/>
              </a:spcBef>
              <a:spcAft>
                <a:spcPts val="800"/>
              </a:spcAft>
            </a:pPr>
            <a:r>
              <a:rPr lang="en-US" sz="2200" kern="1200" dirty="0">
                <a:solidFill>
                  <a:schemeClr val="bg1"/>
                </a:solidFill>
                <a:effectLst/>
                <a:latin typeface="+mj-lt"/>
                <a:ea typeface="+mj-ea"/>
                <a:cs typeface="+mj-cs"/>
              </a:rPr>
              <a:t>¿</a:t>
            </a:r>
            <a:r>
              <a:rPr lang="en-US" sz="2200" kern="1200" dirty="0" err="1">
                <a:solidFill>
                  <a:schemeClr val="bg1"/>
                </a:solidFill>
                <a:effectLst/>
                <a:latin typeface="+mj-lt"/>
                <a:ea typeface="+mj-ea"/>
                <a:cs typeface="+mj-cs"/>
              </a:rPr>
              <a:t>Usted</a:t>
            </a:r>
            <a:r>
              <a:rPr lang="en-US" sz="2200" kern="1200" dirty="0">
                <a:solidFill>
                  <a:schemeClr val="bg1"/>
                </a:solidFill>
                <a:effectLst/>
                <a:latin typeface="+mj-lt"/>
                <a:ea typeface="+mj-ea"/>
                <a:cs typeface="+mj-cs"/>
              </a:rPr>
              <a:t> ha </a:t>
            </a:r>
            <a:r>
              <a:rPr lang="en-US" sz="2200" kern="1200" dirty="0" err="1">
                <a:solidFill>
                  <a:schemeClr val="bg1"/>
                </a:solidFill>
                <a:effectLst/>
                <a:latin typeface="+mj-lt"/>
                <a:ea typeface="+mj-ea"/>
                <a:cs typeface="+mj-cs"/>
              </a:rPr>
              <a:t>participado</a:t>
            </a:r>
            <a:r>
              <a:rPr lang="en-US" sz="2200" kern="1200" dirty="0">
                <a:solidFill>
                  <a:schemeClr val="bg1"/>
                </a:solidFill>
                <a:effectLst/>
                <a:latin typeface="+mj-lt"/>
                <a:ea typeface="+mj-ea"/>
                <a:cs typeface="+mj-cs"/>
              </a:rPr>
              <a:t> </a:t>
            </a:r>
            <a:r>
              <a:rPr lang="en-US" sz="2200" kern="1200" dirty="0" err="1">
                <a:solidFill>
                  <a:schemeClr val="bg1"/>
                </a:solidFill>
                <a:effectLst/>
                <a:latin typeface="+mj-lt"/>
                <a:ea typeface="+mj-ea"/>
                <a:cs typeface="+mj-cs"/>
              </a:rPr>
              <a:t>en</a:t>
            </a:r>
            <a:r>
              <a:rPr lang="en-US" sz="2200" kern="1200" dirty="0">
                <a:solidFill>
                  <a:schemeClr val="bg1"/>
                </a:solidFill>
                <a:effectLst/>
                <a:latin typeface="+mj-lt"/>
                <a:ea typeface="+mj-ea"/>
                <a:cs typeface="+mj-cs"/>
              </a:rPr>
              <a:t> </a:t>
            </a:r>
            <a:r>
              <a:rPr lang="en-US" sz="2200" kern="1200" dirty="0" err="1">
                <a:solidFill>
                  <a:schemeClr val="bg1"/>
                </a:solidFill>
                <a:effectLst/>
                <a:latin typeface="+mj-lt"/>
                <a:ea typeface="+mj-ea"/>
                <a:cs typeface="+mj-cs"/>
              </a:rPr>
              <a:t>actividades</a:t>
            </a:r>
            <a:r>
              <a:rPr lang="en-US" sz="2200" kern="1200" dirty="0">
                <a:solidFill>
                  <a:schemeClr val="bg1"/>
                </a:solidFill>
                <a:effectLst/>
                <a:latin typeface="+mj-lt"/>
                <a:ea typeface="+mj-ea"/>
                <a:cs typeface="+mj-cs"/>
              </a:rPr>
              <a:t>/</a:t>
            </a:r>
            <a:r>
              <a:rPr lang="en-US" sz="2200" kern="1200" dirty="0" err="1">
                <a:solidFill>
                  <a:schemeClr val="bg1"/>
                </a:solidFill>
                <a:effectLst/>
                <a:latin typeface="+mj-lt"/>
                <a:ea typeface="+mj-ea"/>
                <a:cs typeface="+mj-cs"/>
              </a:rPr>
              <a:t>programas</a:t>
            </a:r>
            <a:r>
              <a:rPr lang="en-US" sz="2200" kern="1200" dirty="0">
                <a:solidFill>
                  <a:schemeClr val="bg1"/>
                </a:solidFill>
                <a:effectLst/>
                <a:latin typeface="+mj-lt"/>
                <a:ea typeface="+mj-ea"/>
                <a:cs typeface="+mj-cs"/>
              </a:rPr>
              <a:t>/</a:t>
            </a:r>
            <a:r>
              <a:rPr lang="en-US" sz="2200" kern="1200" dirty="0" err="1">
                <a:solidFill>
                  <a:schemeClr val="bg1"/>
                </a:solidFill>
                <a:effectLst/>
                <a:latin typeface="+mj-lt"/>
                <a:ea typeface="+mj-ea"/>
                <a:cs typeface="+mj-cs"/>
              </a:rPr>
              <a:t>talleres</a:t>
            </a:r>
            <a:r>
              <a:rPr lang="en-US" sz="2200" kern="1200" dirty="0">
                <a:solidFill>
                  <a:schemeClr val="bg1"/>
                </a:solidFill>
                <a:effectLst/>
                <a:latin typeface="+mj-lt"/>
                <a:ea typeface="+mj-ea"/>
                <a:cs typeface="+mj-cs"/>
              </a:rPr>
              <a:t> </a:t>
            </a:r>
            <a:r>
              <a:rPr lang="en-US" sz="2200" kern="1200" dirty="0" err="1">
                <a:solidFill>
                  <a:schemeClr val="bg1"/>
                </a:solidFill>
                <a:effectLst/>
                <a:latin typeface="+mj-lt"/>
                <a:ea typeface="+mj-ea"/>
                <a:cs typeface="+mj-cs"/>
              </a:rPr>
              <a:t>vinculados</a:t>
            </a:r>
            <a:r>
              <a:rPr lang="en-US" sz="2200" kern="1200" dirty="0">
                <a:solidFill>
                  <a:schemeClr val="bg1"/>
                </a:solidFill>
                <a:effectLst/>
                <a:latin typeface="+mj-lt"/>
                <a:ea typeface="+mj-ea"/>
                <a:cs typeface="+mj-cs"/>
              </a:rPr>
              <a:t> al </a:t>
            </a:r>
            <a:r>
              <a:rPr lang="en-US" sz="2200" kern="1200" dirty="0" err="1">
                <a:solidFill>
                  <a:schemeClr val="bg1"/>
                </a:solidFill>
                <a:effectLst/>
                <a:latin typeface="+mj-lt"/>
                <a:ea typeface="+mj-ea"/>
                <a:cs typeface="+mj-cs"/>
              </a:rPr>
              <a:t>proceso</a:t>
            </a:r>
            <a:r>
              <a:rPr lang="en-US" sz="2200" kern="1200" dirty="0">
                <a:solidFill>
                  <a:schemeClr val="bg1"/>
                </a:solidFill>
                <a:effectLst/>
                <a:latin typeface="+mj-lt"/>
                <a:ea typeface="+mj-ea"/>
                <a:cs typeface="+mj-cs"/>
              </a:rPr>
              <a:t> </a:t>
            </a:r>
            <a:r>
              <a:rPr lang="en-US" sz="2200" kern="1200" dirty="0" err="1">
                <a:solidFill>
                  <a:schemeClr val="bg1"/>
                </a:solidFill>
                <a:effectLst/>
                <a:latin typeface="+mj-lt"/>
                <a:ea typeface="+mj-ea"/>
                <a:cs typeface="+mj-cs"/>
              </a:rPr>
              <a:t>llevado</a:t>
            </a:r>
            <a:r>
              <a:rPr lang="en-US" sz="2200" kern="1200" dirty="0">
                <a:solidFill>
                  <a:schemeClr val="bg1"/>
                </a:solidFill>
                <a:effectLst/>
                <a:latin typeface="+mj-lt"/>
                <a:ea typeface="+mj-ea"/>
                <a:cs typeface="+mj-cs"/>
              </a:rPr>
              <a:t> a </a:t>
            </a:r>
            <a:r>
              <a:rPr lang="en-US" sz="2200" kern="1200" dirty="0" err="1">
                <a:solidFill>
                  <a:schemeClr val="bg1"/>
                </a:solidFill>
                <a:effectLst/>
                <a:latin typeface="+mj-lt"/>
                <a:ea typeface="+mj-ea"/>
                <a:cs typeface="+mj-cs"/>
              </a:rPr>
              <a:t>cabo</a:t>
            </a:r>
            <a:r>
              <a:rPr lang="en-US" sz="2200" kern="1200" dirty="0">
                <a:solidFill>
                  <a:schemeClr val="bg1"/>
                </a:solidFill>
                <a:effectLst/>
                <a:latin typeface="+mj-lt"/>
                <a:ea typeface="+mj-ea"/>
                <a:cs typeface="+mj-cs"/>
              </a:rPr>
              <a:t> </a:t>
            </a:r>
            <a:r>
              <a:rPr lang="en-US" sz="2200" kern="1200" dirty="0" err="1">
                <a:solidFill>
                  <a:schemeClr val="bg1"/>
                </a:solidFill>
                <a:effectLst/>
                <a:latin typeface="+mj-lt"/>
                <a:ea typeface="+mj-ea"/>
                <a:cs typeface="+mj-cs"/>
              </a:rPr>
              <a:t>por</a:t>
            </a:r>
            <a:r>
              <a:rPr lang="en-US" sz="2200" kern="1200" dirty="0">
                <a:solidFill>
                  <a:schemeClr val="bg1"/>
                </a:solidFill>
                <a:effectLst/>
                <a:latin typeface="+mj-lt"/>
                <a:ea typeface="+mj-ea"/>
                <a:cs typeface="+mj-cs"/>
              </a:rPr>
              <a:t> la </a:t>
            </a:r>
            <a:r>
              <a:rPr lang="en-US" sz="2200" dirty="0" err="1">
                <a:solidFill>
                  <a:schemeClr val="bg1"/>
                </a:solidFill>
                <a:latin typeface="+mj-lt"/>
                <a:ea typeface="+mj-ea"/>
                <a:cs typeface="+mj-cs"/>
              </a:rPr>
              <a:t>C</a:t>
            </a:r>
            <a:r>
              <a:rPr lang="en-US" sz="2200" kern="1200" dirty="0" err="1">
                <a:solidFill>
                  <a:schemeClr val="bg1"/>
                </a:solidFill>
                <a:effectLst/>
                <a:latin typeface="+mj-lt"/>
                <a:ea typeface="+mj-ea"/>
                <a:cs typeface="+mj-cs"/>
              </a:rPr>
              <a:t>onvención</a:t>
            </a:r>
            <a:r>
              <a:rPr lang="en-US" sz="2200" kern="1200" dirty="0">
                <a:solidFill>
                  <a:schemeClr val="bg1"/>
                </a:solidFill>
                <a:effectLst/>
                <a:latin typeface="+mj-lt"/>
                <a:ea typeface="+mj-ea"/>
                <a:cs typeface="+mj-cs"/>
              </a:rPr>
              <a:t> </a:t>
            </a:r>
            <a:r>
              <a:rPr lang="en-US" sz="2200" dirty="0" err="1">
                <a:solidFill>
                  <a:schemeClr val="bg1"/>
                </a:solidFill>
                <a:latin typeface="+mj-lt"/>
                <a:ea typeface="+mj-ea"/>
                <a:cs typeface="+mj-cs"/>
              </a:rPr>
              <a:t>C</a:t>
            </a:r>
            <a:r>
              <a:rPr lang="en-US" sz="2200" kern="1200" dirty="0" err="1">
                <a:solidFill>
                  <a:schemeClr val="bg1"/>
                </a:solidFill>
                <a:effectLst/>
                <a:latin typeface="+mj-lt"/>
                <a:ea typeface="+mj-ea"/>
                <a:cs typeface="+mj-cs"/>
              </a:rPr>
              <a:t>onstitucional</a:t>
            </a:r>
            <a:r>
              <a:rPr lang="en-US" sz="2200" kern="1200" dirty="0">
                <a:solidFill>
                  <a:schemeClr val="bg1"/>
                </a:solidFill>
                <a:effectLst/>
                <a:latin typeface="+mj-lt"/>
                <a:ea typeface="+mj-ea"/>
                <a:cs typeface="+mj-cs"/>
              </a:rPr>
              <a:t>?</a:t>
            </a:r>
          </a:p>
        </p:txBody>
      </p:sp>
      <p:graphicFrame>
        <p:nvGraphicFramePr>
          <p:cNvPr id="6" name="Gráfico 5">
            <a:extLst>
              <a:ext uri="{FF2B5EF4-FFF2-40B4-BE49-F238E27FC236}">
                <a16:creationId xmlns:a16="http://schemas.microsoft.com/office/drawing/2014/main" id="{97E5FA1A-D5C7-95DC-4C99-E675718182C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64509885"/>
              </p:ext>
            </p:extLst>
          </p:nvPr>
        </p:nvGraphicFramePr>
        <p:xfrm>
          <a:off x="337608" y="1675227"/>
          <a:ext cx="11210925" cy="49120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945195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A4AC5506-6312-4701-8D3C-40187889A9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51752"/>
            <a:ext cx="12192000" cy="73655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1A79DEEA-FE24-A357-D391-6DF60E328C92}"/>
              </a:ext>
            </a:extLst>
          </p:cNvPr>
          <p:cNvSpPr txBox="1"/>
          <p:nvPr/>
        </p:nvSpPr>
        <p:spPr>
          <a:xfrm>
            <a:off x="556532" y="643467"/>
            <a:ext cx="11210925" cy="7448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228600" algn="ctr">
              <a:lnSpc>
                <a:spcPct val="90000"/>
              </a:lnSpc>
              <a:spcBef>
                <a:spcPct val="0"/>
              </a:spcBef>
              <a:spcAft>
                <a:spcPts val="800"/>
              </a:spcAft>
            </a:pPr>
            <a:r>
              <a:rPr lang="en-US" sz="3200" kern="1200" dirty="0">
                <a:solidFill>
                  <a:schemeClr val="bg1"/>
                </a:solidFill>
                <a:effectLst/>
                <a:latin typeface="+mj-lt"/>
                <a:ea typeface="+mj-ea"/>
                <a:cs typeface="+mj-cs"/>
              </a:rPr>
              <a:t>¿</a:t>
            </a:r>
            <a:r>
              <a:rPr lang="en-US" sz="3200" kern="1200" dirty="0" err="1">
                <a:solidFill>
                  <a:schemeClr val="bg1"/>
                </a:solidFill>
                <a:effectLst/>
                <a:latin typeface="+mj-lt"/>
                <a:ea typeface="+mj-ea"/>
                <a:cs typeface="+mj-cs"/>
              </a:rPr>
              <a:t>Usted</a:t>
            </a:r>
            <a:r>
              <a:rPr lang="en-US" sz="3200" kern="1200" dirty="0">
                <a:solidFill>
                  <a:schemeClr val="bg1"/>
                </a:solidFill>
                <a:effectLst/>
                <a:latin typeface="+mj-lt"/>
                <a:ea typeface="+mj-ea"/>
                <a:cs typeface="+mj-cs"/>
              </a:rPr>
              <a:t> ha </a:t>
            </a:r>
            <a:r>
              <a:rPr lang="en-US" sz="3200" kern="1200" dirty="0" err="1">
                <a:solidFill>
                  <a:schemeClr val="bg1"/>
                </a:solidFill>
                <a:effectLst/>
                <a:latin typeface="+mj-lt"/>
                <a:ea typeface="+mj-ea"/>
                <a:cs typeface="+mj-cs"/>
              </a:rPr>
              <a:t>leído</a:t>
            </a:r>
            <a:r>
              <a:rPr lang="en-US" sz="3200" kern="1200" dirty="0">
                <a:solidFill>
                  <a:schemeClr val="bg1"/>
                </a:solidFill>
                <a:effectLst/>
                <a:latin typeface="+mj-lt"/>
                <a:ea typeface="+mj-ea"/>
                <a:cs typeface="+mj-cs"/>
              </a:rPr>
              <a:t> </a:t>
            </a:r>
            <a:r>
              <a:rPr lang="en-US" sz="3200" kern="1200" dirty="0" err="1">
                <a:solidFill>
                  <a:schemeClr val="bg1"/>
                </a:solidFill>
                <a:effectLst/>
                <a:latin typeface="+mj-lt"/>
                <a:ea typeface="+mj-ea"/>
                <a:cs typeface="+mj-cs"/>
              </a:rPr>
              <a:t>el</a:t>
            </a:r>
            <a:r>
              <a:rPr lang="en-US" sz="3200" kern="1200" dirty="0">
                <a:solidFill>
                  <a:schemeClr val="bg1"/>
                </a:solidFill>
                <a:effectLst/>
                <a:latin typeface="+mj-lt"/>
                <a:ea typeface="+mj-ea"/>
                <a:cs typeface="+mj-cs"/>
              </a:rPr>
              <a:t> </a:t>
            </a:r>
            <a:r>
              <a:rPr lang="en-US" sz="3200" kern="1200" dirty="0" err="1">
                <a:solidFill>
                  <a:schemeClr val="bg1"/>
                </a:solidFill>
                <a:effectLst/>
                <a:latin typeface="+mj-lt"/>
                <a:ea typeface="+mj-ea"/>
                <a:cs typeface="+mj-cs"/>
              </a:rPr>
              <a:t>borrador</a:t>
            </a:r>
            <a:r>
              <a:rPr lang="en-US" sz="3200" kern="1200" dirty="0">
                <a:solidFill>
                  <a:schemeClr val="bg1"/>
                </a:solidFill>
                <a:effectLst/>
                <a:latin typeface="+mj-lt"/>
                <a:ea typeface="+mj-ea"/>
                <a:cs typeface="+mj-cs"/>
              </a:rPr>
              <a:t> de la </a:t>
            </a:r>
            <a:r>
              <a:rPr lang="en-US" sz="3200" kern="1200" dirty="0" err="1">
                <a:solidFill>
                  <a:schemeClr val="bg1"/>
                </a:solidFill>
                <a:effectLst/>
                <a:latin typeface="+mj-lt"/>
                <a:ea typeface="+mj-ea"/>
                <a:cs typeface="+mj-cs"/>
              </a:rPr>
              <a:t>nueva</a:t>
            </a:r>
            <a:r>
              <a:rPr lang="en-US" sz="3200" kern="1200" dirty="0">
                <a:solidFill>
                  <a:schemeClr val="bg1"/>
                </a:solidFill>
                <a:effectLst/>
                <a:latin typeface="+mj-lt"/>
                <a:ea typeface="+mj-ea"/>
                <a:cs typeface="+mj-cs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+mj-lt"/>
                <a:ea typeface="+mj-ea"/>
                <a:cs typeface="+mj-cs"/>
              </a:rPr>
              <a:t>C</a:t>
            </a:r>
            <a:r>
              <a:rPr lang="en-US" sz="3200" kern="1200" dirty="0" err="1">
                <a:solidFill>
                  <a:schemeClr val="bg1"/>
                </a:solidFill>
                <a:effectLst/>
                <a:latin typeface="+mj-lt"/>
                <a:ea typeface="+mj-ea"/>
                <a:cs typeface="+mj-cs"/>
              </a:rPr>
              <a:t>onstitución</a:t>
            </a:r>
            <a:r>
              <a:rPr lang="en-US" sz="3200" kern="1200" dirty="0">
                <a:solidFill>
                  <a:schemeClr val="bg1"/>
                </a:solidFill>
                <a:effectLst/>
                <a:latin typeface="+mj-lt"/>
                <a:ea typeface="+mj-ea"/>
                <a:cs typeface="+mj-cs"/>
              </a:rPr>
              <a:t>?</a:t>
            </a:r>
          </a:p>
        </p:txBody>
      </p:sp>
      <p:graphicFrame>
        <p:nvGraphicFramePr>
          <p:cNvPr id="4" name="Gráfico 3">
            <a:extLst>
              <a:ext uri="{FF2B5EF4-FFF2-40B4-BE49-F238E27FC236}">
                <a16:creationId xmlns:a16="http://schemas.microsoft.com/office/drawing/2014/main" id="{3FB66B3F-B340-75F0-3EE7-FDC2E3B4AC5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99793258"/>
              </p:ext>
            </p:extLst>
          </p:nvPr>
        </p:nvGraphicFramePr>
        <p:xfrm>
          <a:off x="204186" y="1675227"/>
          <a:ext cx="11344347" cy="49208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3988446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358</TotalTime>
  <Words>684</Words>
  <Application>Microsoft Macintosh PowerPoint</Application>
  <PresentationFormat>Panorámica</PresentationFormat>
  <Paragraphs>65</Paragraphs>
  <Slides>15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15</vt:i4>
      </vt:variant>
    </vt:vector>
  </HeadingPairs>
  <TitlesOfParts>
    <vt:vector size="22" baseType="lpstr">
      <vt:lpstr>Arial</vt:lpstr>
      <vt:lpstr>Calibri</vt:lpstr>
      <vt:lpstr>Calibri Light</vt:lpstr>
      <vt:lpstr>gobCL</vt:lpstr>
      <vt:lpstr>Roboto</vt:lpstr>
      <vt:lpstr>Times New Roman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Daniel Tabilo</dc:creator>
  <cp:lastModifiedBy>Microsoft Office User</cp:lastModifiedBy>
  <cp:revision>14</cp:revision>
  <dcterms:created xsi:type="dcterms:W3CDTF">2022-06-29T14:50:40Z</dcterms:created>
  <dcterms:modified xsi:type="dcterms:W3CDTF">2022-07-02T22:40:50Z</dcterms:modified>
</cp:coreProperties>
</file>